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75" r:id="rId8"/>
    <p:sldId id="276" r:id="rId9"/>
    <p:sldId id="309" r:id="rId10"/>
    <p:sldId id="278" r:id="rId11"/>
    <p:sldId id="258" r:id="rId12"/>
    <p:sldId id="281" r:id="rId13"/>
    <p:sldId id="282" r:id="rId14"/>
    <p:sldId id="283" r:id="rId15"/>
    <p:sldId id="284" r:id="rId16"/>
    <p:sldId id="285" r:id="rId17"/>
    <p:sldId id="286" r:id="rId18"/>
    <p:sldId id="279" r:id="rId19"/>
    <p:sldId id="293" r:id="rId20"/>
    <p:sldId id="289" r:id="rId21"/>
    <p:sldId id="294" r:id="rId22"/>
    <p:sldId id="291" r:id="rId23"/>
    <p:sldId id="292" r:id="rId24"/>
    <p:sldId id="295" r:id="rId25"/>
    <p:sldId id="296" r:id="rId26"/>
    <p:sldId id="297" r:id="rId27"/>
    <p:sldId id="300" r:id="rId28"/>
    <p:sldId id="298" r:id="rId29"/>
    <p:sldId id="287" r:id="rId30"/>
    <p:sldId id="308" r:id="rId31"/>
    <p:sldId id="259" r:id="rId32"/>
    <p:sldId id="261" r:id="rId33"/>
    <p:sldId id="302" r:id="rId34"/>
    <p:sldId id="303" r:id="rId35"/>
    <p:sldId id="306" r:id="rId36"/>
    <p:sldId id="305" r:id="rId37"/>
    <p:sldId id="304" r:id="rId38"/>
    <p:sldId id="265" r:id="rId39"/>
    <p:sldId id="266" r:id="rId40"/>
    <p:sldId id="267" r:id="rId41"/>
  </p:sldIdLst>
  <p:sldSz cx="12192000" cy="6858000"/>
  <p:notesSz cx="6858000" cy="9144000"/>
  <p:defaultTextStyle>
    <a:defPPr>
      <a:defRPr lang="en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5"/>
    <p:restoredTop sz="94699"/>
  </p:normalViewPr>
  <p:slideViewPr>
    <p:cSldViewPr snapToGrid="0">
      <p:cViewPr varScale="1">
        <p:scale>
          <a:sx n="148" d="100"/>
          <a:sy n="148" d="100"/>
        </p:scale>
        <p:origin x="6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4C66D-40C8-C5EC-72AC-239ACA8924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CEC40-4194-D53C-FC3D-DA972DE1A3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B646B-38D3-FABA-52C0-2DB242EE5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1727-055E-9443-89DC-AEC5DE138EE2}" type="datetimeFigureOut">
              <a:rPr lang="en-TW" smtClean="0"/>
              <a:t>2024/4/9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C61C9-E20C-1E7F-36F3-3EE5E6036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6C74C-58CF-6BA9-CA41-032A8FABD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B2B9-C101-774C-AD96-8F6D95581F9B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3620753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9860D-41A6-5C87-257A-F7F283F5B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998C5D-D7EA-C0AA-7508-1FB8B005BC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6B524-3479-7A55-7C5D-12DE0821A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1727-055E-9443-89DC-AEC5DE138EE2}" type="datetimeFigureOut">
              <a:rPr lang="en-TW" smtClean="0"/>
              <a:t>2024/4/9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5E1DB-5380-F327-85AF-2CC3701FE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920D9-BCF6-FDAB-1A20-BF821C300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B2B9-C101-774C-AD96-8F6D95581F9B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35381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33829-2E83-7668-12B9-816A3E0B52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1F0A2E-3C7C-DB5A-AEFE-EAC1BC0AB9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B3229-0B62-E1DB-E520-7D0A00F20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1727-055E-9443-89DC-AEC5DE138EE2}" type="datetimeFigureOut">
              <a:rPr lang="en-TW" smtClean="0"/>
              <a:t>2024/4/9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3AADF-51FF-9ADE-D25F-50BDED2A2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B042A-4F2D-1FB0-14DB-DDB71023F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B2B9-C101-774C-AD96-8F6D95581F9B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3854517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AF777-75CE-B626-F4C5-A0BCA22B6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C5071-E64C-94DD-905E-E593D1CA2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77714-3975-C84A-72FE-CCACB55BD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1727-055E-9443-89DC-AEC5DE138EE2}" type="datetimeFigureOut">
              <a:rPr lang="en-TW" smtClean="0"/>
              <a:t>2024/4/9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379DB-0010-38F7-F12A-5C021C485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F2388-70E4-5C8C-5962-C97B1440C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B2B9-C101-774C-AD96-8F6D95581F9B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850814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7222E-37B4-C3E7-0059-B68F5AB6D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AC49A0-2D5E-F981-2134-B690F74F8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1BA1B-7FD3-C1FC-FCAC-4D19DD0B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1727-055E-9443-89DC-AEC5DE138EE2}" type="datetimeFigureOut">
              <a:rPr lang="en-TW" smtClean="0"/>
              <a:t>2024/4/9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407A8-0951-B6DB-97BA-8EB424C3E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53F51-E6B6-3B5E-1265-767E1AF57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B2B9-C101-774C-AD96-8F6D95581F9B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449094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F7C2B-CB5F-E17D-C57C-19A78EDE3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52CBC-B308-C58C-BA59-FFC7E84926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AA46D-DFFF-47D2-5058-31197C6D79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B2129B-0C6D-FAAA-C173-3BC89DF9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1727-055E-9443-89DC-AEC5DE138EE2}" type="datetimeFigureOut">
              <a:rPr lang="en-TW" smtClean="0"/>
              <a:t>2024/4/9</a:t>
            </a:fld>
            <a:endParaRPr lang="en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15B5BB-BC59-C07A-5F9A-912F14781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E2F9FE-FCC0-BC2C-7770-A18E148E5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B2B9-C101-774C-AD96-8F6D95581F9B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449721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C115E-3605-B40E-7CE5-D81D683D2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36CE13-3538-A147-A3EC-8A6983546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80CB5-6F9F-5F5C-DCF3-0082D7EDA8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49F1E8-8246-5669-D4BB-193C919DBD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DCF0B1-4344-5D28-4EE7-FCCAC0CC59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5C3F4-85E4-61B3-2D65-77A635431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1727-055E-9443-89DC-AEC5DE138EE2}" type="datetimeFigureOut">
              <a:rPr lang="en-TW" smtClean="0"/>
              <a:t>2024/4/9</a:t>
            </a:fld>
            <a:endParaRPr lang="en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91958E-D6D5-0F20-1A16-94608A0FA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6C94FE-0C08-CCCD-BF20-D95D5985E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B2B9-C101-774C-AD96-8F6D95581F9B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00555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87DD0-F335-1EAF-730F-DCF812535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661124-B651-67F6-0B9D-B9AA63908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1727-055E-9443-89DC-AEC5DE138EE2}" type="datetimeFigureOut">
              <a:rPr lang="en-TW" smtClean="0"/>
              <a:t>2024/4/9</a:t>
            </a:fld>
            <a:endParaRPr lang="en-TW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B0D223-DAE3-50F3-060D-7E4B5DB8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3004E-B96B-0CE0-584B-62C322970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B2B9-C101-774C-AD96-8F6D95581F9B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555265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FCF7B1-3F73-A01A-74AE-5B86DD500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1727-055E-9443-89DC-AEC5DE138EE2}" type="datetimeFigureOut">
              <a:rPr lang="en-TW" smtClean="0"/>
              <a:t>2024/4/9</a:t>
            </a:fld>
            <a:endParaRPr lang="en-TW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DBE41A-2367-BC42-2252-5382A2736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BC3217-08AD-4F9C-8C59-CAE171AA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B2B9-C101-774C-AD96-8F6D95581F9B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079213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AA1C-74A4-B3B2-6C6E-F62768B12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2FDD3-3F52-3F56-1912-8239D953C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0C1358-024F-A814-82DF-D8457463D1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D5CEF9-489B-4426-BCA7-BE1F02ABA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1727-055E-9443-89DC-AEC5DE138EE2}" type="datetimeFigureOut">
              <a:rPr lang="en-TW" smtClean="0"/>
              <a:t>2024/4/9</a:t>
            </a:fld>
            <a:endParaRPr lang="en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E01D2D-7717-1FB0-3445-2F2B7638A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1A608A-1ACB-E14F-106D-9CDF58DFA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B2B9-C101-774C-AD96-8F6D95581F9B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149685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9F035-4606-9230-B7BF-3C4DF0570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1611B2-F11C-95F9-92F2-4F88F951AA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W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A81898-2C37-1CEA-E50A-63860E9D00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61E55-83E3-8755-FAD4-F1182128E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1727-055E-9443-89DC-AEC5DE138EE2}" type="datetimeFigureOut">
              <a:rPr lang="en-TW" smtClean="0"/>
              <a:t>2024/4/9</a:t>
            </a:fld>
            <a:endParaRPr lang="en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1DA044-EC2B-1AF2-8353-BE2BE1C0F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47334-E15E-8370-B08A-74C58331F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BB2B9-C101-774C-AD96-8F6D95581F9B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3855264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F9F5C7-4D6B-5C92-98DB-39225817E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3A58E-73A5-776D-70F2-4A8D6F70E2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70960-1931-18AC-6515-CADF785679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21727-055E-9443-89DC-AEC5DE138EE2}" type="datetimeFigureOut">
              <a:rPr lang="en-TW" smtClean="0"/>
              <a:t>2024/4/9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A5404-46C7-4B65-E049-FB33ABEB93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BF7AF-B3B6-DDF1-D1EE-0BAE3526B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BB2B9-C101-774C-AD96-8F6D95581F9B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659483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756E3-1F22-C510-86F5-68AD421FB8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TW" dirty="0"/>
              <a:t>March Run Study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FC9C58-7642-84C3-6854-5691012812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TW" dirty="0"/>
              <a:t>Engineering Run 15</a:t>
            </a:r>
          </a:p>
        </p:txBody>
      </p:sp>
    </p:spTree>
    <p:extLst>
      <p:ext uri="{BB962C8B-B14F-4D97-AF65-F5344CB8AC3E}">
        <p14:creationId xmlns:p14="http://schemas.microsoft.com/office/powerpoint/2010/main" val="2638426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DAD83A-2A50-07A1-7CA8-2A496D3E5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66" y="1254368"/>
            <a:ext cx="5955324" cy="44664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F0B2FB-3FCE-8C29-D790-39C7EC603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9110" y="1254368"/>
            <a:ext cx="5955324" cy="446649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6B2BBCC-A701-8790-7BE6-F92E5888D590}"/>
              </a:ext>
            </a:extLst>
          </p:cNvPr>
          <p:cNvSpPr txBox="1">
            <a:spLocks/>
          </p:cNvSpPr>
          <p:nvPr/>
        </p:nvSpPr>
        <p:spPr>
          <a:xfrm>
            <a:off x="302172" y="228490"/>
            <a:ext cx="10515600" cy="7910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TW" dirty="0"/>
              <a:t>Example of bad convergence run</a:t>
            </a:r>
          </a:p>
        </p:txBody>
      </p:sp>
    </p:spTree>
    <p:extLst>
      <p:ext uri="{BB962C8B-B14F-4D97-AF65-F5344CB8AC3E}">
        <p14:creationId xmlns:p14="http://schemas.microsoft.com/office/powerpoint/2010/main" val="3360178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CF49B-2639-3A55-0CE9-D68F72E4D7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TW" dirty="0"/>
              <a:t>Cobra Geometry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D8F32-A3BF-7BAF-424A-EEA00B5BAF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4116743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012632-7606-D1CB-D5E8-8015603EE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1026" y="667482"/>
            <a:ext cx="7772400" cy="5829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14602F-6970-F1AB-A800-15B38D217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968" y="820615"/>
            <a:ext cx="7364047" cy="552303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2C06512-B04C-51C0-9BA5-C7AE7E971DBA}"/>
              </a:ext>
            </a:extLst>
          </p:cNvPr>
          <p:cNvSpPr txBox="1">
            <a:spLocks/>
          </p:cNvSpPr>
          <p:nvPr/>
        </p:nvSpPr>
        <p:spPr>
          <a:xfrm>
            <a:off x="718456" y="203654"/>
            <a:ext cx="10537371" cy="9175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W" dirty="0"/>
              <a:t>EL90 on 3/14</a:t>
            </a:r>
          </a:p>
          <a:p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1165476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CBB88A-7778-0BDA-1F59-3252EF1F38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1292" y="701919"/>
            <a:ext cx="7772400" cy="5829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6E465C-227C-8E5E-99AB-C067A71E5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015" y="889488"/>
            <a:ext cx="7772400" cy="58293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9D1F546-6A63-C2F6-9818-689B422FA13B}"/>
              </a:ext>
            </a:extLst>
          </p:cNvPr>
          <p:cNvSpPr txBox="1">
            <a:spLocks/>
          </p:cNvSpPr>
          <p:nvPr/>
        </p:nvSpPr>
        <p:spPr>
          <a:xfrm>
            <a:off x="718456" y="203654"/>
            <a:ext cx="10537371" cy="9175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W" dirty="0"/>
              <a:t>EL90 on 3/16</a:t>
            </a:r>
          </a:p>
          <a:p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2906503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4BE1E7-44EE-D955-A4CF-243F46285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7462" y="714703"/>
            <a:ext cx="7772400" cy="5829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276360-8A88-0B54-5C67-CAF17E0E2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290" y="809297"/>
            <a:ext cx="7772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455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C398A-3842-42B1-6649-2B53D3A21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296" y="175939"/>
            <a:ext cx="10515600" cy="738461"/>
          </a:xfrm>
        </p:spPr>
        <p:txBody>
          <a:bodyPr/>
          <a:lstStyle/>
          <a:p>
            <a:r>
              <a:rPr lang="en-TW" dirty="0"/>
              <a:t>EL60-EL90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62C7CF-8630-D5FB-F7A8-FF9D078C4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86355" y="852761"/>
            <a:ext cx="7772400" cy="5829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8BFE98-DFC1-8DFB-9EB4-83AA42A32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1393" y="914400"/>
            <a:ext cx="7772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40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C398A-3842-42B1-6649-2B53D3A21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296" y="175939"/>
            <a:ext cx="10515600" cy="738461"/>
          </a:xfrm>
        </p:spPr>
        <p:txBody>
          <a:bodyPr/>
          <a:lstStyle/>
          <a:p>
            <a:r>
              <a:rPr lang="en-TW" dirty="0"/>
              <a:t>EL30-EL90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83F336-D8F9-4A0A-D3A3-677215295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19505" y="852761"/>
            <a:ext cx="7772400" cy="5829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1C9D77-E8FE-9252-2240-C13377138F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2196" y="914400"/>
            <a:ext cx="7772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727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C398A-3842-42B1-6649-2B53D3A21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296" y="175939"/>
            <a:ext cx="10515600" cy="738461"/>
          </a:xfrm>
        </p:spPr>
        <p:txBody>
          <a:bodyPr/>
          <a:lstStyle/>
          <a:p>
            <a:r>
              <a:rPr lang="en-TW" dirty="0"/>
              <a:t>EL30-EL60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D0FF74-27A0-3F39-90B8-35EF8DEA2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2359" y="852761"/>
            <a:ext cx="7772400" cy="5829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FC288E-8098-2567-9585-DCD97A990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717" y="914400"/>
            <a:ext cx="7772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315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CF49B-2639-3A55-0CE9-D68F72E4D7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TW" dirty="0"/>
              <a:t>Cobra Armlength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D8F32-A3BF-7BAF-424A-EEA00B5BAF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498223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DE99B-04D8-2808-F7A4-79D547342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1013"/>
          </a:xfrm>
        </p:spPr>
        <p:txBody>
          <a:bodyPr/>
          <a:lstStyle/>
          <a:p>
            <a:r>
              <a:rPr lang="en-TW" dirty="0"/>
              <a:t>L1 (theta EL60-EL90)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E83113-4403-FAD7-AFA3-90C8F7E5D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46" y="1345324"/>
            <a:ext cx="12010954" cy="5147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1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C4D46-1CBD-804C-201F-0CACBEC3A3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TW" dirty="0"/>
              <a:t>Centroid Repeatilibility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EF7B6B-A444-436D-E480-9374CB06CF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9439367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7A186-D8E1-D55D-590F-AB266C449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W" dirty="0"/>
              <a:t>L2 (EL60-EL90)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3C3D58-E43F-C6E2-5255-D947D4DF5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70" y="1478580"/>
            <a:ext cx="11460659" cy="491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900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7A186-D8E1-D55D-590F-AB266C449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W" dirty="0"/>
              <a:t>L1 (EL30-EL90)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B288D0-1045-0DA0-15C0-D9680C73E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001" y="1434020"/>
            <a:ext cx="11803997" cy="5058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5007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7A186-D8E1-D55D-590F-AB266C449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W" dirty="0"/>
              <a:t>L2 (EL30-EL90)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173107-FDBE-3BB8-4D97-C37CD7C34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09" y="1436539"/>
            <a:ext cx="11485182" cy="492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771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7A186-D8E1-D55D-590F-AB266C449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W" dirty="0"/>
              <a:t>L1 (EL30-EL60)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23077D-64CD-FAA1-FAAB-13EE78729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7655" y="1289393"/>
            <a:ext cx="12760438" cy="546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47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7A186-D8E1-D55D-590F-AB266C449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W" dirty="0"/>
              <a:t>L2 (EL30-EL60)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434286-4FA7-2B96-C9D0-4B0C4EFA8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35" y="1257862"/>
            <a:ext cx="11975665" cy="513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973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F1CF-CF41-4F70-F17E-B1DAA6CE759D}"/>
              </a:ext>
            </a:extLst>
          </p:cNvPr>
          <p:cNvSpPr txBox="1">
            <a:spLocks/>
          </p:cNvSpPr>
          <p:nvPr/>
        </p:nvSpPr>
        <p:spPr>
          <a:xfrm>
            <a:off x="718456" y="203654"/>
            <a:ext cx="10537371" cy="9175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W" dirty="0"/>
              <a:t>The difference between current and measured L1 arm lengths is getting bigger.  We need to update the XML.</a:t>
            </a:r>
          </a:p>
          <a:p>
            <a:endParaRPr lang="en-TW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DD61B4-DD64-8263-DDE9-35483B3FD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609" y="1336111"/>
            <a:ext cx="12409217" cy="531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8229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E7B71-FB7A-CFF1-6BF8-D9DEB2272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TW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419142-0C3A-DD95-0A92-06C493F19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573" y="1131738"/>
            <a:ext cx="11853044" cy="507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647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41038-7EBF-CF6F-63FB-728869E6F2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TW" dirty="0"/>
              <a:t>Bad Convergence Cobras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9B877A-3B3D-9377-BF6F-929F1950FA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871826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C5EE9-5B58-A3A0-4945-75467D1E1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415" y="217541"/>
            <a:ext cx="11498316" cy="1390542"/>
          </a:xfrm>
        </p:spPr>
        <p:txBody>
          <a:bodyPr>
            <a:normAutofit/>
          </a:bodyPr>
          <a:lstStyle/>
          <a:p>
            <a:r>
              <a:rPr lang="en-TW" dirty="0"/>
              <a:t>Among 110 convergence runs, only one cobra (cobra index = 570) repeatedly bad.  This means the phi arm of this cobra is not opening</a:t>
            </a:r>
            <a:r>
              <a:rPr lang="en-US" dirty="0"/>
              <a:t> due </a:t>
            </a:r>
            <a:r>
              <a:rPr lang="en-TW" dirty="0"/>
              <a:t>hardware issue. 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DEFA42-E708-2578-63F2-404F1F45F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1227" y="1608083"/>
            <a:ext cx="4808482" cy="48084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8660FD-4AC3-5608-B533-E249E906B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0880" y="1608083"/>
            <a:ext cx="4808482" cy="48084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BA4456-DB71-B8AC-83E9-45308B4F5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7294" y="1625160"/>
            <a:ext cx="4874175" cy="487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229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CF49B-2639-3A55-0CE9-D68F72E4D7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TW" dirty="0"/>
              <a:t>Bad Cobra with Same Design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D8F32-A3BF-7BAF-424A-EEA00B5BAF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481868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A614D1-5150-8E8F-BE61-05AEBF29F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07" y="1513326"/>
            <a:ext cx="11554185" cy="46530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0EC07E-E3C7-A36D-A7BE-FA431C570AFD}"/>
              </a:ext>
            </a:extLst>
          </p:cNvPr>
          <p:cNvSpPr txBox="1"/>
          <p:nvPr/>
        </p:nvSpPr>
        <p:spPr>
          <a:xfrm>
            <a:off x="621323" y="1793631"/>
            <a:ext cx="116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W" dirty="0">
                <a:solidFill>
                  <a:srgbClr val="FF0000"/>
                </a:solidFill>
              </a:rPr>
              <a:t>2023/July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D8573F6-944B-7E04-2538-0AE4D8CDDF63}"/>
              </a:ext>
            </a:extLst>
          </p:cNvPr>
          <p:cNvSpPr txBox="1">
            <a:spLocks/>
          </p:cNvSpPr>
          <p:nvPr/>
        </p:nvSpPr>
        <p:spPr>
          <a:xfrm>
            <a:off x="504093" y="232875"/>
            <a:ext cx="11369000" cy="108011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W" dirty="0"/>
              <a:t>MCS realignment caused the PSF change.  Although the overall image qulaity is consistent, the difference in PSF shape impact the centroid algorithm.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BA85C5-2975-B7F5-61D4-9594C21CBF32}"/>
              </a:ext>
            </a:extLst>
          </p:cNvPr>
          <p:cNvSpPr txBox="1"/>
          <p:nvPr/>
        </p:nvSpPr>
        <p:spPr>
          <a:xfrm>
            <a:off x="6247207" y="1837620"/>
            <a:ext cx="116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W" dirty="0">
                <a:solidFill>
                  <a:srgbClr val="FF0000"/>
                </a:solidFill>
              </a:rPr>
              <a:t>2023/July</a:t>
            </a:r>
          </a:p>
        </p:txBody>
      </p:sp>
    </p:spTree>
    <p:extLst>
      <p:ext uri="{BB962C8B-B14F-4D97-AF65-F5344CB8AC3E}">
        <p14:creationId xmlns:p14="http://schemas.microsoft.com/office/powerpoint/2010/main" val="1348939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AB80B-FEE8-BE4E-B628-1D399680B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8467"/>
            <a:ext cx="10515600" cy="5794374"/>
          </a:xfrm>
        </p:spPr>
        <p:txBody>
          <a:bodyPr/>
          <a:lstStyle/>
          <a:p>
            <a:r>
              <a:rPr lang="en-TW" dirty="0"/>
              <a:t>For studying the non-converged cobra, we checked the convergece runs with same design.  Commanding cobra to the same design for 3 ~4 times, we can find out the cobras repeatedly bad. </a:t>
            </a:r>
          </a:p>
          <a:p>
            <a:r>
              <a:rPr lang="en-TW" dirty="0"/>
              <a:t>We sent throught all cobra movement plots and identified serveral cases of non-convergence cobra.</a:t>
            </a:r>
          </a:p>
          <a:p>
            <a:pPr lvl="1"/>
            <a:r>
              <a:rPr lang="en-TW" dirty="0"/>
              <a:t>Bouncing: cobra is bounceing around the target.  This is the majority of the convergence cobras (56.9%).</a:t>
            </a:r>
          </a:p>
          <a:p>
            <a:pPr lvl="1"/>
            <a:r>
              <a:rPr lang="en-TW" dirty="0"/>
              <a:t>Need Small Move: cobra is close to target.  Those cobras just need very small move to get on targets (seeing? 16.7%). </a:t>
            </a:r>
          </a:p>
          <a:p>
            <a:pPr lvl="1"/>
            <a:r>
              <a:rPr lang="en-TW" dirty="0"/>
              <a:t>Sticky: the phi or theta arm is hardly moving.  We have identify phi arm of cobra 570 is hardly open acrsso all designs (5.6%).</a:t>
            </a:r>
          </a:p>
          <a:p>
            <a:pPr lvl="1"/>
            <a:r>
              <a:rPr lang="en-US" dirty="0"/>
              <a:t>Fiber ID confusion</a:t>
            </a:r>
            <a:r>
              <a:rPr lang="en-US"/>
              <a:t>: ~(20.8%)</a:t>
            </a:r>
            <a:endParaRPr lang="en-TW" dirty="0"/>
          </a:p>
          <a:p>
            <a:pPr lvl="1"/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37542407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95E6F-33BD-41F8-D594-264898759E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456" y="203654"/>
            <a:ext cx="10537371" cy="917575"/>
          </a:xfrm>
        </p:spPr>
        <p:txBody>
          <a:bodyPr>
            <a:normAutofit fontScale="92500"/>
          </a:bodyPr>
          <a:lstStyle/>
          <a:p>
            <a:r>
              <a:rPr lang="en-TW" dirty="0"/>
              <a:t>On March 15, we took several convergence runs with same design.  This is for study the repeatibility of the “not done” (distance &gt; 100 um) cobra.</a:t>
            </a:r>
          </a:p>
          <a:p>
            <a:endParaRPr lang="en-TW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7197E4-0CE1-485E-7D5A-F047F4789E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12" t="-443" r="11007" b="3039"/>
          <a:stretch/>
        </p:blipFill>
        <p:spPr>
          <a:xfrm>
            <a:off x="7961643" y="1517812"/>
            <a:ext cx="4380670" cy="5192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ABEC0D-D34D-D87C-1F95-43463350A6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95" r="13226" b="2969"/>
          <a:stretch/>
        </p:blipFill>
        <p:spPr>
          <a:xfrm>
            <a:off x="3853172" y="1566403"/>
            <a:ext cx="4267937" cy="50950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A79790-F113-124C-23EA-B2AF5F75B0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30" r="13226" b="2969"/>
          <a:stretch/>
        </p:blipFill>
        <p:spPr>
          <a:xfrm>
            <a:off x="-112734" y="1590699"/>
            <a:ext cx="4246232" cy="50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548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151482-FF8B-BBE1-D952-4E06ABB475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78" r="13044" b="4110"/>
          <a:stretch/>
        </p:blipFill>
        <p:spPr>
          <a:xfrm>
            <a:off x="8182119" y="1692423"/>
            <a:ext cx="3684203" cy="43465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B24EF-F66D-0EF8-0D2F-DA21EB7AFB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77" r="12862" b="3562"/>
          <a:stretch/>
        </p:blipFill>
        <p:spPr>
          <a:xfrm>
            <a:off x="325677" y="1692422"/>
            <a:ext cx="3683415" cy="43606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4752F0-B8E3-A7D5-579D-5DB0CB837A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60" r="12679" b="3873"/>
          <a:stretch/>
        </p:blipFill>
        <p:spPr>
          <a:xfrm>
            <a:off x="4341186" y="1706524"/>
            <a:ext cx="3683416" cy="434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739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411167F-14FA-1441-E723-ECB4218E6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484" y="317500"/>
            <a:ext cx="6261100" cy="6540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242B17-E87B-F4BB-2535-0598CF7E68D5}"/>
              </a:ext>
            </a:extLst>
          </p:cNvPr>
          <p:cNvSpPr txBox="1"/>
          <p:nvPr/>
        </p:nvSpPr>
        <p:spPr>
          <a:xfrm>
            <a:off x="6011917" y="49434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W" dirty="0"/>
              <a:t>Repeatedly Bad Cobra of 108070, 108071, 108072, 108073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8BDACB-684B-7EAF-8B07-86729C638555}"/>
              </a:ext>
            </a:extLst>
          </p:cNvPr>
          <p:cNvSpPr txBox="1"/>
          <p:nvPr/>
        </p:nvSpPr>
        <p:spPr>
          <a:xfrm>
            <a:off x="299545" y="53222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W" dirty="0"/>
              <a:t>Repeatedly Bad Cobra of 108065, 108066, 108068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908398-40BF-12F0-7A45-AA78D59876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65" t="10576" r="7962" b="7974"/>
          <a:stretch/>
        </p:blipFill>
        <p:spPr>
          <a:xfrm>
            <a:off x="135129" y="967920"/>
            <a:ext cx="5540457" cy="538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058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1DD2D-F00D-95A4-70DF-FBFF93F8E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W" dirty="0"/>
              <a:t>Bouncing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828EAE-B0CB-04F6-D999-5DDF473A9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11" y="1366344"/>
            <a:ext cx="2592000" cy="2592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270A83-9D8D-F333-97BD-6B4D33DE7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1249" y="1366344"/>
            <a:ext cx="2592000" cy="259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3EE4B2-F98B-2A33-8FF8-8EA27B1781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2753" y="1366344"/>
            <a:ext cx="2592000" cy="2592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A3A70D-E5D5-9539-FB30-701282FDCB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4931" y="1366344"/>
            <a:ext cx="2592000" cy="259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86ED55-C49D-9DB6-AD5D-3FFD8495C4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388" y="3958344"/>
            <a:ext cx="2592000" cy="259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54350E-C602-F686-9CC4-72BC8FDEA5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7819" y="3958344"/>
            <a:ext cx="2592000" cy="259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0DEBD5-839D-740C-1100-0DC1991D08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3249" y="3987767"/>
            <a:ext cx="2592000" cy="2592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651FF4-A78E-7395-5D0E-590A6D40E1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84931" y="3900875"/>
            <a:ext cx="2592000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288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C8374-316E-F468-18D0-9335AC1AA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W" dirty="0"/>
              <a:t>Need small move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42E9F0-5961-3BE5-17FD-F129DCCC6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34" y="1439917"/>
            <a:ext cx="3600000" cy="36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CBB52C-87E9-8B77-EAA9-5B1C24E36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234" y="1439917"/>
            <a:ext cx="3600000" cy="36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19609D-27B2-E2AE-D185-648C663141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868" y="1439917"/>
            <a:ext cx="3712366" cy="371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1380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C8374-316E-F468-18D0-9335AC1AA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W" dirty="0"/>
              <a:t>Sticky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C53239-BAE7-E878-5561-A8F377EDF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511" y="1513489"/>
            <a:ext cx="4230414" cy="42304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3A31A22-6F87-88CB-60A5-7FFDDA77B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925" y="1513489"/>
            <a:ext cx="4230414" cy="42304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0ECBC4-6A69-4035-A24C-6BA9449FD724}"/>
              </a:ext>
            </a:extLst>
          </p:cNvPr>
          <p:cNvSpPr txBox="1"/>
          <p:nvPr/>
        </p:nvSpPr>
        <p:spPr>
          <a:xfrm>
            <a:off x="2848303" y="6011918"/>
            <a:ext cx="7798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W" dirty="0"/>
              <a:t>Note: Cobra 570 is identified as no phi movement in previsous analysis</a:t>
            </a:r>
          </a:p>
        </p:txBody>
      </p:sp>
    </p:spTree>
    <p:extLst>
      <p:ext uri="{BB962C8B-B14F-4D97-AF65-F5344CB8AC3E}">
        <p14:creationId xmlns:p14="http://schemas.microsoft.com/office/powerpoint/2010/main" val="18424690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4327A-6B82-B4C0-EF4D-C6B756244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W" dirty="0"/>
              <a:t>Fiber ID Confusion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FE98D3-C2E3-ABB3-3B43-B4C95A68C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69" y="1545681"/>
            <a:ext cx="2622293" cy="26222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50E16B-B856-17B0-3E41-15BCF98BA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5669" y="1575244"/>
            <a:ext cx="2622293" cy="2622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6AA0D6-9F26-DB57-631F-B7FC5BB66A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6879" y="1575244"/>
            <a:ext cx="2622293" cy="26222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BEED10-5C0A-4374-49E8-4F0E44A207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8089" y="1575244"/>
            <a:ext cx="2622293" cy="26222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54814A-A760-A131-6B9B-3D13CA4754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669" y="4111655"/>
            <a:ext cx="2577047" cy="25770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1564E3-55F1-F87B-48C6-53867434EE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0422" y="4111655"/>
            <a:ext cx="2622294" cy="2622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6090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17CB1-F5AE-1EA8-C7A1-4A9932ABDD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TW" dirty="0"/>
              <a:t>Operation Time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F16FAF-1CC9-7841-E515-6A7C13A497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6152381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1552342-5EEC-443E-18A4-811C020BC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9402" y="1805896"/>
            <a:ext cx="5564957" cy="41737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D8C9E89-23B1-2AD7-EBE9-0572261E8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824" y="1831982"/>
            <a:ext cx="5530176" cy="414763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6C08D1B-044D-E935-5B7E-04D0D4F9652B}"/>
              </a:ext>
            </a:extLst>
          </p:cNvPr>
          <p:cNvSpPr txBox="1">
            <a:spLocks/>
          </p:cNvSpPr>
          <p:nvPr/>
        </p:nvSpPr>
        <p:spPr>
          <a:xfrm>
            <a:off x="680716" y="583252"/>
            <a:ext cx="10537371" cy="9175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W" dirty="0"/>
              <a:t>This is the FPS and MCS operation time in the 2023 December engineering run. </a:t>
            </a:r>
          </a:p>
          <a:p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1548039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74382E-E8B3-C25D-F84C-38B95CD604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7351" r="428"/>
          <a:stretch/>
        </p:blipFill>
        <p:spPr>
          <a:xfrm>
            <a:off x="-1" y="1643701"/>
            <a:ext cx="5603927" cy="52142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D468F5-7044-6DEA-ED23-8D024D23BA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56" t="13161" r="7778" b="9744"/>
          <a:stretch/>
        </p:blipFill>
        <p:spPr>
          <a:xfrm>
            <a:off x="5603926" y="1758372"/>
            <a:ext cx="5603928" cy="498495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046049-00FA-16A4-2DA3-DB6CD37C337B}"/>
              </a:ext>
            </a:extLst>
          </p:cNvPr>
          <p:cNvSpPr txBox="1">
            <a:spLocks/>
          </p:cNvSpPr>
          <p:nvPr/>
        </p:nvSpPr>
        <p:spPr>
          <a:xfrm>
            <a:off x="504093" y="232875"/>
            <a:ext cx="11369000" cy="10801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W" dirty="0"/>
              <a:t>There are two issues related to the centroid code, kernel size and culling method.   </a:t>
            </a:r>
          </a:p>
        </p:txBody>
      </p:sp>
    </p:spTree>
    <p:extLst>
      <p:ext uri="{BB962C8B-B14F-4D97-AF65-F5344CB8AC3E}">
        <p14:creationId xmlns:p14="http://schemas.microsoft.com/office/powerpoint/2010/main" val="5935664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73ADCB7-4778-8A35-051B-B43DB7B18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0" y="1755502"/>
            <a:ext cx="5873261" cy="44049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EBD559-A585-1CA1-A5C8-1FE9456B9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401" y="1755502"/>
            <a:ext cx="5873261" cy="440494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C9B96D4-60A6-008B-8B01-96A774F5E080}"/>
              </a:ext>
            </a:extLst>
          </p:cNvPr>
          <p:cNvSpPr txBox="1">
            <a:spLocks/>
          </p:cNvSpPr>
          <p:nvPr/>
        </p:nvSpPr>
        <p:spPr>
          <a:xfrm>
            <a:off x="680716" y="583252"/>
            <a:ext cx="10537371" cy="9175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W" dirty="0"/>
              <a:t>The MCS operation time is incresed becaus</a:t>
            </a:r>
            <a:r>
              <a:rPr lang="en-US" dirty="0"/>
              <a:t>e</a:t>
            </a:r>
            <a:r>
              <a:rPr lang="en-TW" dirty="0"/>
              <a:t> we turn off the threading function in centroid code.  We need to test the centroid code more.</a:t>
            </a:r>
          </a:p>
          <a:p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3194945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1EACEFF-7DB6-0593-365A-29C126950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685" y="137746"/>
            <a:ext cx="6582508" cy="658250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2020195-23B4-6B49-5E63-CD4A7800F566}"/>
              </a:ext>
            </a:extLst>
          </p:cNvPr>
          <p:cNvSpPr txBox="1">
            <a:spLocks/>
          </p:cNvSpPr>
          <p:nvPr/>
        </p:nvSpPr>
        <p:spPr>
          <a:xfrm>
            <a:off x="234462" y="1194167"/>
            <a:ext cx="6201507" cy="20882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W" dirty="0"/>
              <a:t>We fisrtly turn off the multi-processing.</a:t>
            </a:r>
          </a:p>
          <a:p>
            <a:r>
              <a:rPr lang="en-TW" dirty="0"/>
              <a:t>Then, we changed the kernel size.</a:t>
            </a:r>
          </a:p>
          <a:p>
            <a:r>
              <a:rPr lang="en-TW" dirty="0"/>
              <a:t>The centroid repeatibility is improved.  </a:t>
            </a:r>
          </a:p>
          <a:p>
            <a:pPr marL="0" indent="0">
              <a:buNone/>
            </a:pPr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3766655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046049-00FA-16A4-2DA3-DB6CD37C337B}"/>
              </a:ext>
            </a:extLst>
          </p:cNvPr>
          <p:cNvSpPr txBox="1">
            <a:spLocks/>
          </p:cNvSpPr>
          <p:nvPr/>
        </p:nvSpPr>
        <p:spPr>
          <a:xfrm>
            <a:off x="504093" y="232875"/>
            <a:ext cx="11369000" cy="10801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W" dirty="0"/>
              <a:t>The convergence is improved after the correction with the same design.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FA732D-1848-497C-A668-7096B2DD3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205" y="3565401"/>
            <a:ext cx="4079631" cy="30597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8FDAE8-279E-C256-E811-38A011C5A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1554"/>
            <a:ext cx="6014042" cy="25774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FD7D1C-AD83-27E1-A636-7DB22FE93E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339" y="772930"/>
            <a:ext cx="6752492" cy="28939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ED87ACD-C6A1-4071-8178-886BAE3E2C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4012" y="3741417"/>
            <a:ext cx="3933145" cy="294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638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C4D46-1CBD-804C-201F-0CACBEC3A3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TW" dirty="0"/>
              <a:t>Convergence Study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EF7B6B-A444-436D-E480-9374CB06CF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557675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5C97A-2583-6A1C-8762-293A66534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442302"/>
            <a:ext cx="10556631" cy="1140313"/>
          </a:xfrm>
        </p:spPr>
        <p:txBody>
          <a:bodyPr>
            <a:normAutofit fontScale="92500" lnSpcReduction="20000"/>
          </a:bodyPr>
          <a:lstStyle/>
          <a:p>
            <a:r>
              <a:rPr lang="en-TW" dirty="0"/>
              <a:t>In the eng15 run, we did 164 convergence runs.  However, we spend 54 runs on revising cetroid code.  Therefore, we have 110 convergence runs.</a:t>
            </a:r>
          </a:p>
          <a:p>
            <a:r>
              <a:rPr lang="en-TW" dirty="0"/>
              <a:t>There are 87 runs with 75% percentile &lt; 0.01mm.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86E510-9CE6-47F3-462F-1C1602171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737" y="1717430"/>
            <a:ext cx="6854093" cy="514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959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CEFA9A-1C77-BE54-4E34-A169F9956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293" y="470319"/>
            <a:ext cx="9653268" cy="5917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631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36655</TotalTime>
  <Words>484</Words>
  <Application>Microsoft Macintosh PowerPoint</Application>
  <PresentationFormat>Widescreen</PresentationFormat>
  <Paragraphs>49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Calibri</vt:lpstr>
      <vt:lpstr>Calibri Light</vt:lpstr>
      <vt:lpstr>Office Theme</vt:lpstr>
      <vt:lpstr>March Run Study</vt:lpstr>
      <vt:lpstr>Centroid Repeatilibility</vt:lpstr>
      <vt:lpstr>PowerPoint Presentation</vt:lpstr>
      <vt:lpstr>PowerPoint Presentation</vt:lpstr>
      <vt:lpstr>PowerPoint Presentation</vt:lpstr>
      <vt:lpstr>PowerPoint Presentation</vt:lpstr>
      <vt:lpstr>Convergence Study</vt:lpstr>
      <vt:lpstr>PowerPoint Presentation</vt:lpstr>
      <vt:lpstr>PowerPoint Presentation</vt:lpstr>
      <vt:lpstr>PowerPoint Presentation</vt:lpstr>
      <vt:lpstr>Cobra Geometry</vt:lpstr>
      <vt:lpstr>PowerPoint Presentation</vt:lpstr>
      <vt:lpstr>PowerPoint Presentation</vt:lpstr>
      <vt:lpstr>PowerPoint Presentation</vt:lpstr>
      <vt:lpstr>EL60-EL90</vt:lpstr>
      <vt:lpstr>EL30-EL90</vt:lpstr>
      <vt:lpstr>EL30-EL60</vt:lpstr>
      <vt:lpstr>Cobra Armlength</vt:lpstr>
      <vt:lpstr>L1 (theta EL60-EL90)</vt:lpstr>
      <vt:lpstr>L2 (EL60-EL90)</vt:lpstr>
      <vt:lpstr>L1 (EL30-EL90)</vt:lpstr>
      <vt:lpstr>L2 (EL30-EL90)</vt:lpstr>
      <vt:lpstr>L1 (EL30-EL60)</vt:lpstr>
      <vt:lpstr>L2 (EL30-EL60)</vt:lpstr>
      <vt:lpstr>PowerPoint Presentation</vt:lpstr>
      <vt:lpstr>PowerPoint Presentation</vt:lpstr>
      <vt:lpstr>Bad Convergence Cobras</vt:lpstr>
      <vt:lpstr>PowerPoint Presentation</vt:lpstr>
      <vt:lpstr>Bad Cobra with Same Design</vt:lpstr>
      <vt:lpstr>PowerPoint Presentation</vt:lpstr>
      <vt:lpstr>PowerPoint Presentation</vt:lpstr>
      <vt:lpstr>PowerPoint Presentation</vt:lpstr>
      <vt:lpstr>PowerPoint Presentation</vt:lpstr>
      <vt:lpstr>Bouncing </vt:lpstr>
      <vt:lpstr>Need small move</vt:lpstr>
      <vt:lpstr>Sticky</vt:lpstr>
      <vt:lpstr>Fiber ID Confusion</vt:lpstr>
      <vt:lpstr>Operation Time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Run Study</dc:title>
  <dc:creator>Chi-Hung Yan</dc:creator>
  <cp:lastModifiedBy>Chi-Hung Yan</cp:lastModifiedBy>
  <cp:revision>60</cp:revision>
  <dcterms:created xsi:type="dcterms:W3CDTF">2024-03-16T06:46:17Z</dcterms:created>
  <dcterms:modified xsi:type="dcterms:W3CDTF">2024-04-12T08:41:14Z</dcterms:modified>
</cp:coreProperties>
</file>